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557" r:id="rId2"/>
    <p:sldId id="558" r:id="rId3"/>
    <p:sldId id="559" r:id="rId4"/>
    <p:sldId id="560" r:id="rId5"/>
    <p:sldId id="561" r:id="rId6"/>
    <p:sldId id="562" r:id="rId7"/>
    <p:sldId id="563" r:id="rId8"/>
    <p:sldId id="564" r:id="rId9"/>
    <p:sldId id="565" r:id="rId10"/>
    <p:sldId id="566" r:id="rId11"/>
    <p:sldId id="567" r:id="rId12"/>
    <p:sldId id="568" r:id="rId13"/>
    <p:sldId id="569" r:id="rId14"/>
    <p:sldId id="570" r:id="rId15"/>
    <p:sldId id="571" r:id="rId16"/>
    <p:sldId id="572" r:id="rId17"/>
    <p:sldId id="5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0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07B9D-BB77-4FE5-A9F5-0999D36B7C0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053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3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7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848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15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82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11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7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821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5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9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821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851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Parsing: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8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483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20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28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410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5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11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98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48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9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85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7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64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5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7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38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5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4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Parsing: 5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6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51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6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11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82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5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8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84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major@l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Greek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Units 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 part 3: 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 Nouns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Biblical 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Reading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edition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Wilfred E. Major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wmajor@lsu.edu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553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 admonition from Proverbs: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πρόσεχε ῥήμασιν στόματός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μου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7:24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13765" y="6150114"/>
            <a:ext cx="27302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ῥῆμα 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ατος τό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speech</a:t>
            </a:r>
            <a:endParaRPr lang="el-GR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πρόσεχε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pay attention!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457890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μου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my</a:t>
            </a:r>
          </a:p>
        </p:txBody>
      </p:sp>
    </p:spTree>
    <p:extLst>
      <p:ext uri="{BB962C8B-B14F-4D97-AF65-F5344CB8AC3E}">
        <p14:creationId xmlns:p14="http://schemas.microsoft.com/office/powerpoint/2010/main" val="103413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prophet Isaiah quotes God: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ἐγὼ κύριος ὁ θεός, τοῦτό μού ἐστιν τὸ ὄνομα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Is.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42:8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6150114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μου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my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τοῦτο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(nom/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anose="02040502050505030304" pitchFamily="18" charset="0"/>
                <a:cs typeface="Times New Roman" pitchFamily="18" charset="0"/>
              </a:rPr>
              <a:t>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endParaRPr lang="el-GR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842337"/>
            <a:ext cx="27462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ἐγώ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I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rgbClr val="FFFF00"/>
                </a:solidFill>
                <a:latin typeface="Palatino Linotype" panose="02040502050505030304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κύριος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rgbClr val="FFFF00"/>
                </a:solidFill>
                <a:latin typeface="Palatino Linotype" panose="02040502050505030304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lord 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8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prophet Hosea is listing the crimes of Israel: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αἵματα ἐφ’ αἵμασιν μίσγουσιν.</a:t>
            </a: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Is.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42:8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48400" y="645789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μίσγουσιν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μιγνύασιν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" y="6461402"/>
            <a:ext cx="18678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ἐφ΄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ἐπί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on, to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26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142 BC, the Maccabean leader Simon and the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Seleucid king Demetrius II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Nicator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came to terms. This comes from Demetrius’ letter to Simon: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ἀφίεμεν δὲ ἀγνοήματα καὶ τὰ ἁμαρτήματα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1 Maccabees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13:39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7200" y="6150114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anose="02040502050505030304" pitchFamily="18" charset="0"/>
                <a:cs typeface="Times New Roman" pitchFamily="18" charset="0"/>
              </a:rPr>
              <a:t>δέ</a:t>
            </a:r>
            <a:r>
              <a:rPr lang="en-US" sz="2000" dirty="0">
                <a:solidFill>
                  <a:srgbClr val="FFFF00"/>
                </a:solidFill>
                <a:latin typeface="Palatino Linotype" panose="02040502050505030304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anose="02040502050505030304" pitchFamily="18" charset="0"/>
                <a:cs typeface="Times New Roman" pitchFamily="18" charset="0"/>
              </a:rPr>
              <a:t>καί</a:t>
            </a:r>
            <a:r>
              <a:rPr lang="en-US" sz="2000" dirty="0">
                <a:solidFill>
                  <a:srgbClr val="FFFF00"/>
                </a:solidFill>
                <a:latin typeface="Palatino Linotype" panose="02040502050505030304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" y="6153626"/>
            <a:ext cx="449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ἀγνόημα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ατος 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error from ignorance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ἁρμάρτημα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ατος 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error, mistake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99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following readings are quoted from the New Testament.</a:t>
            </a:r>
          </a:p>
          <a:p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66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 the Last Supper: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τοῦτό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ἐστιν τὸ σῶμά μου.  </a:t>
            </a: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...</a:t>
            </a: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Τοῦτό ἐστιν τὸ αἷμά μου </a:t>
            </a:r>
          </a:p>
          <a:p>
            <a:pPr marL="40005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Κατὰ Μαθθαῖον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26, 28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Κατὰ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Μᾶρκον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14:22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Κατὰ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Λουκᾶν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57890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μου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15175" y="6457890"/>
            <a:ext cx="2600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τοῦτο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anose="02040502050505030304" pitchFamily="18" charset="0"/>
                <a:cs typeface="Times New Roman" pitchFamily="18" charset="0"/>
              </a:rPr>
              <a:t>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endParaRPr lang="el-GR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65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rom Jesus’ final speech: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Εἰρήνην ἀφίημι ὑμῖν, </a:t>
            </a:r>
            <a:endParaRPr lang="el-GR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εἰρήνην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τὴν ἐμὴν δίδωμι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ὑμῖν· </a:t>
            </a: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οὐ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καθὼς ὁ κόσμος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δίδωσιν</a:t>
            </a: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ἐγὼ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δίδωμι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ὑμῖν.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Κατὰ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Ἰωάννην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14:27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9526" y="5829776"/>
            <a:ext cx="28969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ἐγώ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εἰρήνην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rgbClr val="FFFF00"/>
                </a:solidFill>
                <a:latin typeface="Palatino Linotype" panose="02040502050505030304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peace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ἐμὴν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rgbClr val="FFFF00"/>
                </a:solidFill>
                <a:latin typeface="Palatino Linotype" panose="02040502050505030304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my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10866" y="5829776"/>
            <a:ext cx="29065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καθώς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όσμος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rgbClr val="FFFF00"/>
                </a:solidFill>
                <a:latin typeface="Palatino Linotype" panose="02040502050505030304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world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ὑμῖν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y’all</a:t>
            </a:r>
            <a:endParaRPr lang="el-GR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20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US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Clementine Homilies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Peter mentions honors often given to those killed by lightning: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τῶν τεθνεώτων ἰδίων μορφῶν ἱστᾶσιν ἀγάλματα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Homily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150114"/>
            <a:ext cx="28809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ἄγαλμα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ατος 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statue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ἰδίων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their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50861" y="6123057"/>
            <a:ext cx="29770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μορφῶν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rgbClr val="FFFF00"/>
                </a:solidFill>
                <a:latin typeface="Palatino Linotype" panose="02040502050505030304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shapes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τεθνεώς –ότος ὁ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dead</a:t>
            </a:r>
            <a:endParaRPr lang="el-GR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53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Biblical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reading 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able to:  </a:t>
            </a: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read the sentences aloud </a:t>
            </a: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parse each verb and noun (with article where it appears)</a:t>
            </a: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translate the sentences into English. </a:t>
            </a:r>
          </a:p>
        </p:txBody>
      </p:sp>
    </p:spTree>
    <p:extLst>
      <p:ext uri="{BB962C8B-B14F-4D97-AF65-F5344CB8AC3E}">
        <p14:creationId xmlns:p14="http://schemas.microsoft.com/office/powerpoint/2010/main" val="186539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the sentences here come from ancient Greek writings related to the Bible, related Jewish history and early Christianity. The passages are unchanged, except where … indicates a short omission.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provide context for the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quotation, there are brief introductions for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writings and stories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 the bottom of each slide are vocabulary entries and notes. These supply vocabulary and information for any words that have not yet appeared in the required vocabulary.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35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Hebrew Bible was translated into </a:t>
            </a: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Greek in the second century B.C., and this version of the Old Testament, called the Septuagint (abbreviated LXX), was the one known to early Christians.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Septuagint derives its name from the Latin </a:t>
            </a: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versio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septuaginta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interpretum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"translation of the seventy interpreters," (Greek: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400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μετάφρασις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ἑβδομήκοντα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"translation of the seventy." The Roman numeral LXX (seventy) is commonly used as an abbreviation.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following readings are quoted from the Septuagint.</a:t>
            </a:r>
          </a:p>
          <a:p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64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Jacob wrestles with a man through the night until dawn. His opponent asks to be let go, but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Jacob refuses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until the mysterious wrestler blesses him. The wrestler asks: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Τί τὸ ὄνομά σού ἐστιν;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Gen. 32:28 </a:t>
            </a:r>
          </a:p>
          <a:p>
            <a:pPr marL="400050" lvl="1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Jacob gives his name (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Ἰακώβ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the wrestler says that he has held on to God (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Θεός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and renames him Israel (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Ἰσραήλ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82491" y="6457890"/>
            <a:ext cx="1061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what?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57890"/>
            <a:ext cx="1159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σου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68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After the Exodus from Egypt, Moses prepares to (re)impose the Sabbath and says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Τοῦτο τὸ ῥῆμά ἐστιν.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Ex. 16:23 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3397" y="6457890"/>
            <a:ext cx="31406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τοῦτο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(nom/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rgbClr val="FFFF00"/>
                </a:solidFill>
                <a:latin typeface="Palatino Linotype" panose="02040502050505030304" pitchFamily="18" charset="0"/>
                <a:cs typeface="Times New Roman" pitchFamily="18" charset="0"/>
              </a:rPr>
              <a:t>τό 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endParaRPr lang="el-GR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57890"/>
            <a:ext cx="25955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ῥῆμα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ατος 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speech</a:t>
            </a:r>
            <a:endParaRPr lang="el-GR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39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common formula of rules in Leviticus: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βδέλυγμά ἐστιν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endParaRPr lang="el-GR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βδελύγματά ἐστιν ὑμῖν.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Lev. 11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57890"/>
            <a:ext cx="61366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βδέλυγμα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ατος 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abomination, something sickening</a:t>
            </a:r>
            <a:endParaRPr lang="el-GR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66089" y="6457890"/>
            <a:ext cx="2058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ὑμῖν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y’all</a:t>
            </a:r>
            <a:endParaRPr lang="el-GR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19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introduction to the catalog of David’s army: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ταῦτα τὰ ὀνόματα τῶν ἀρχόντων τῆς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στρατιᾶς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1 Chron. 12:23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69758" y="6451877"/>
            <a:ext cx="3171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ταῦτα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(nom/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anose="02040502050505030304" pitchFamily="18" charset="0"/>
                <a:cs typeface="Times New Roman" pitchFamily="18" charset="0"/>
              </a:rPr>
              <a:t>τό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these</a:t>
            </a:r>
            <a:endParaRPr lang="el-GR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51877"/>
            <a:ext cx="2954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στρατιᾶς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rgbClr val="FFFF00"/>
                </a:solidFill>
                <a:latin typeface="Palatino Linotype" panose="02040502050505030304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army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65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Job laments his suffering: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τὰ ῥήματά μού ἐστιν φαῦλα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Job 6:4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9316" y="6103947"/>
            <a:ext cx="4464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ῥῆμα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ατος τό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speech</a:t>
            </a:r>
            <a:endParaRPr lang="el-GR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φαῦλα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(nom/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anose="02040502050505030304" pitchFamily="18" charset="0"/>
                <a:cs typeface="Times New Roman" pitchFamily="18" charset="0"/>
              </a:rPr>
              <a:t>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trivial, worthless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457890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μου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my</a:t>
            </a:r>
          </a:p>
        </p:txBody>
      </p:sp>
    </p:spTree>
    <p:extLst>
      <p:ext uri="{BB962C8B-B14F-4D97-AF65-F5344CB8AC3E}">
        <p14:creationId xmlns:p14="http://schemas.microsoft.com/office/powerpoint/2010/main" val="399710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7403</TotalTime>
  <Words>915</Words>
  <Application>Microsoft Office PowerPoint</Application>
  <PresentationFormat>On-screen Show (4:3)</PresentationFormat>
  <Paragraphs>174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Ancient Greek for Everyone: A New Digital Resource for Beginning Greek  Units 3 part 3:  Neuter Nouns Biblical Reading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492</cp:revision>
  <dcterms:created xsi:type="dcterms:W3CDTF">2012-08-17T18:41:45Z</dcterms:created>
  <dcterms:modified xsi:type="dcterms:W3CDTF">2015-06-18T21:14:54Z</dcterms:modified>
</cp:coreProperties>
</file>